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62" r:id="rId4"/>
    <p:sldId id="283" r:id="rId5"/>
    <p:sldId id="282" r:id="rId6"/>
    <p:sldId id="284" r:id="rId7"/>
    <p:sldId id="285" r:id="rId8"/>
    <p:sldId id="286" r:id="rId9"/>
    <p:sldId id="287" r:id="rId10"/>
    <p:sldId id="263" r:id="rId11"/>
    <p:sldId id="291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Топ 10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56111467634200485"/>
          <c:y val="9.1396394913596704E-2"/>
          <c:w val="0.4218672340500178"/>
          <c:h val="0.88465221971221308"/>
        </c:manualLayout>
      </c:layout>
      <c:barChart>
        <c:barDir val="bar"/>
        <c:grouping val="stacked"/>
        <c:varyColors val="0"/>
        <c:ser>
          <c:idx val="0"/>
          <c:order val="0"/>
          <c:invertIfNegative val="0"/>
          <c:cat>
            <c:strRef>
              <c:f>[референдум.xls]Лист1!$I$3:$I$12</c:f>
              <c:strCache>
                <c:ptCount val="10"/>
                <c:pt idx="0">
                  <c:v>Трубина Марфи "Ача чухнехи"</c:v>
                </c:pt>
                <c:pt idx="1">
                  <c:v>Георгий Орлов "Вутри юрату"</c:v>
                </c:pt>
                <c:pt idx="2">
                  <c:v>Валентина Элпи "Пулас кинсем"</c:v>
                </c:pt>
                <c:pt idx="3">
                  <c:v>Никифор Мранька "Ĕмĕр сакки сарлака"</c:v>
                </c:pt>
                <c:pt idx="4">
                  <c:v>Леонид Агаков "Юманлăхра çапла пулнă"</c:v>
                </c:pt>
                <c:pt idx="5">
                  <c:v>Илпек Микулайĕ "Хура çăкăр"</c:v>
                </c:pt>
                <c:pt idx="6">
                  <c:v>Геннадий Волков "Кил илемĕ", "Юманпа Хĕвел"</c:v>
                </c:pt>
                <c:pt idx="7">
                  <c:v>Леонид Агаков "Ылтăн вăчăра"</c:v>
                </c:pt>
                <c:pt idx="8">
                  <c:v>Константин Иванов "Нарспи"</c:v>
                </c:pt>
                <c:pt idx="9">
                  <c:v>Александр Артемьев "Салампи"</c:v>
                </c:pt>
              </c:strCache>
            </c:strRef>
          </c:cat>
          <c:val>
            <c:numRef>
              <c:f>[референдум.xls]Лист1!$J$3:$J$12</c:f>
              <c:numCache>
                <c:formatCode>General</c:formatCode>
                <c:ptCount val="10"/>
              </c:numCache>
            </c:numRef>
          </c:val>
        </c:ser>
        <c:ser>
          <c:idx val="1"/>
          <c:order val="1"/>
          <c:invertIfNegative val="0"/>
          <c:cat>
            <c:strRef>
              <c:f>[референдум.xls]Лист1!$I$3:$I$12</c:f>
              <c:strCache>
                <c:ptCount val="10"/>
                <c:pt idx="0">
                  <c:v>Трубина Марфи "Ача чухнехи"</c:v>
                </c:pt>
                <c:pt idx="1">
                  <c:v>Георгий Орлов "Вутри юрату"</c:v>
                </c:pt>
                <c:pt idx="2">
                  <c:v>Валентина Элпи "Пулас кинсем"</c:v>
                </c:pt>
                <c:pt idx="3">
                  <c:v>Никифор Мранька "Ĕмĕр сакки сарлака"</c:v>
                </c:pt>
                <c:pt idx="4">
                  <c:v>Леонид Агаков "Юманлăхра çапла пулнă"</c:v>
                </c:pt>
                <c:pt idx="5">
                  <c:v>Илпек Микулайĕ "Хура çăкăр"</c:v>
                </c:pt>
                <c:pt idx="6">
                  <c:v>Геннадий Волков "Кил илемĕ", "Юманпа Хĕвел"</c:v>
                </c:pt>
                <c:pt idx="7">
                  <c:v>Леонид Агаков "Ылтăн вăчăра"</c:v>
                </c:pt>
                <c:pt idx="8">
                  <c:v>Константин Иванов "Нарспи"</c:v>
                </c:pt>
                <c:pt idx="9">
                  <c:v>Александр Артемьев "Салампи"</c:v>
                </c:pt>
              </c:strCache>
            </c:strRef>
          </c:cat>
          <c:val>
            <c:numRef>
              <c:f>[референдум.xls]Лист1!$K$3:$K$12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invertIfNegative val="0"/>
          <c:cat>
            <c:strRef>
              <c:f>[референдум.xls]Лист1!$I$3:$I$12</c:f>
              <c:strCache>
                <c:ptCount val="10"/>
                <c:pt idx="0">
                  <c:v>Трубина Марфи "Ача чухнехи"</c:v>
                </c:pt>
                <c:pt idx="1">
                  <c:v>Георгий Орлов "Вутри юрату"</c:v>
                </c:pt>
                <c:pt idx="2">
                  <c:v>Валентина Элпи "Пулас кинсем"</c:v>
                </c:pt>
                <c:pt idx="3">
                  <c:v>Никифор Мранька "Ĕмĕр сакки сарлака"</c:v>
                </c:pt>
                <c:pt idx="4">
                  <c:v>Леонид Агаков "Юманлăхра çапла пулнă"</c:v>
                </c:pt>
                <c:pt idx="5">
                  <c:v>Илпек Микулайĕ "Хура çăкăр"</c:v>
                </c:pt>
                <c:pt idx="6">
                  <c:v>Геннадий Волков "Кил илемĕ", "Юманпа Хĕвел"</c:v>
                </c:pt>
                <c:pt idx="7">
                  <c:v>Леонид Агаков "Ылтăн вăчăра"</c:v>
                </c:pt>
                <c:pt idx="8">
                  <c:v>Константин Иванов "Нарспи"</c:v>
                </c:pt>
                <c:pt idx="9">
                  <c:v>Александр Артемьев "Салампи"</c:v>
                </c:pt>
              </c:strCache>
            </c:strRef>
          </c:cat>
          <c:val>
            <c:numRef>
              <c:f>[референдум.xls]Лист1!$L$3:$L$12</c:f>
              <c:numCache>
                <c:formatCode>General</c:formatCode>
                <c:ptCount val="10"/>
              </c:numCache>
            </c:numRef>
          </c:val>
        </c:ser>
        <c:ser>
          <c:idx val="3"/>
          <c:order val="3"/>
          <c:invertIfNegative val="0"/>
          <c:cat>
            <c:strRef>
              <c:f>[референдум.xls]Лист1!$I$3:$I$12</c:f>
              <c:strCache>
                <c:ptCount val="10"/>
                <c:pt idx="0">
                  <c:v>Трубина Марфи "Ача чухнехи"</c:v>
                </c:pt>
                <c:pt idx="1">
                  <c:v>Георгий Орлов "Вутри юрату"</c:v>
                </c:pt>
                <c:pt idx="2">
                  <c:v>Валентина Элпи "Пулас кинсем"</c:v>
                </c:pt>
                <c:pt idx="3">
                  <c:v>Никифор Мранька "Ĕмĕр сакки сарлака"</c:v>
                </c:pt>
                <c:pt idx="4">
                  <c:v>Леонид Агаков "Юманлăхра çапла пулнă"</c:v>
                </c:pt>
                <c:pt idx="5">
                  <c:v>Илпек Микулайĕ "Хура çăкăр"</c:v>
                </c:pt>
                <c:pt idx="6">
                  <c:v>Геннадий Волков "Кил илемĕ", "Юманпа Хĕвел"</c:v>
                </c:pt>
                <c:pt idx="7">
                  <c:v>Леонид Агаков "Ылтăн вăчăра"</c:v>
                </c:pt>
                <c:pt idx="8">
                  <c:v>Константин Иванов "Нарспи"</c:v>
                </c:pt>
                <c:pt idx="9">
                  <c:v>Александр Артемьев "Салампи"</c:v>
                </c:pt>
              </c:strCache>
            </c:strRef>
          </c:cat>
          <c:val>
            <c:numRef>
              <c:f>[референдум.xls]Лист1!$M$3:$M$12</c:f>
              <c:numCache>
                <c:formatCode>General</c:formatCode>
                <c:ptCount val="10"/>
              </c:numCache>
            </c:numRef>
          </c:val>
        </c:ser>
        <c:ser>
          <c:idx val="4"/>
          <c:order val="4"/>
          <c:invertIfNegative val="0"/>
          <c:dLbls>
            <c:txPr>
              <a:bodyPr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[референдум.xls]Лист1!$I$3:$I$12</c:f>
              <c:strCache>
                <c:ptCount val="10"/>
                <c:pt idx="0">
                  <c:v>Трубина Марфи "Ача чухнехи"</c:v>
                </c:pt>
                <c:pt idx="1">
                  <c:v>Георгий Орлов "Вутри юрату"</c:v>
                </c:pt>
                <c:pt idx="2">
                  <c:v>Валентина Элпи "Пулас кинсем"</c:v>
                </c:pt>
                <c:pt idx="3">
                  <c:v>Никифор Мранька "Ĕмĕр сакки сарлака"</c:v>
                </c:pt>
                <c:pt idx="4">
                  <c:v>Леонид Агаков "Юманлăхра çапла пулнă"</c:v>
                </c:pt>
                <c:pt idx="5">
                  <c:v>Илпек Микулайĕ "Хура çăкăр"</c:v>
                </c:pt>
                <c:pt idx="6">
                  <c:v>Геннадий Волков "Кил илемĕ", "Юманпа Хĕвел"</c:v>
                </c:pt>
                <c:pt idx="7">
                  <c:v>Леонид Агаков "Ылтăн вăчăра"</c:v>
                </c:pt>
                <c:pt idx="8">
                  <c:v>Константин Иванов "Нарспи"</c:v>
                </c:pt>
                <c:pt idx="9">
                  <c:v>Александр Артемьев "Салампи"</c:v>
                </c:pt>
              </c:strCache>
            </c:strRef>
          </c:cat>
          <c:val>
            <c:numRef>
              <c:f>[референдум.xls]Лист1!$N$3:$N$12</c:f>
              <c:numCache>
                <c:formatCode>General</c:formatCode>
                <c:ptCount val="10"/>
                <c:pt idx="0">
                  <c:v>478</c:v>
                </c:pt>
                <c:pt idx="1">
                  <c:v>520</c:v>
                </c:pt>
                <c:pt idx="2">
                  <c:v>529</c:v>
                </c:pt>
                <c:pt idx="3">
                  <c:v>566</c:v>
                </c:pt>
                <c:pt idx="4">
                  <c:v>621</c:v>
                </c:pt>
                <c:pt idx="5">
                  <c:v>773</c:v>
                </c:pt>
                <c:pt idx="6">
                  <c:v>806</c:v>
                </c:pt>
                <c:pt idx="7">
                  <c:v>871</c:v>
                </c:pt>
                <c:pt idx="8">
                  <c:v>1041</c:v>
                </c:pt>
                <c:pt idx="9">
                  <c:v>1271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632896"/>
        <c:axId val="21661184"/>
      </c:barChart>
      <c:catAx>
        <c:axId val="2163289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21661184"/>
        <c:crosses val="autoZero"/>
        <c:auto val="1"/>
        <c:lblAlgn val="ctr"/>
        <c:lblOffset val="100"/>
        <c:noMultiLvlLbl val="0"/>
      </c:catAx>
      <c:valAx>
        <c:axId val="21661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632896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0E4E-7511-4A30-B58D-30D9C839C0D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23D-4F61-4572-A489-2A4AFBD21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54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0E4E-7511-4A30-B58D-30D9C839C0D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23D-4F61-4572-A489-2A4AFBD21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1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0E4E-7511-4A30-B58D-30D9C839C0D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23D-4F61-4572-A489-2A4AFBD21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2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0E4E-7511-4A30-B58D-30D9C839C0D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23D-4F61-4572-A489-2A4AFBD21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1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0E4E-7511-4A30-B58D-30D9C839C0D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23D-4F61-4572-A489-2A4AFBD21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97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0E4E-7511-4A30-B58D-30D9C839C0D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23D-4F61-4572-A489-2A4AFBD21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2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0E4E-7511-4A30-B58D-30D9C839C0D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23D-4F61-4572-A489-2A4AFBD21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5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0E4E-7511-4A30-B58D-30D9C839C0D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23D-4F61-4572-A489-2A4AFBD21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0E4E-7511-4A30-B58D-30D9C839C0D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23D-4F61-4572-A489-2A4AFBD21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0E4E-7511-4A30-B58D-30D9C839C0D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23D-4F61-4572-A489-2A4AFBD21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4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0E4E-7511-4A30-B58D-30D9C839C0D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23D-4F61-4572-A489-2A4AFBD21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4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B0E4E-7511-4A30-B58D-30D9C839C0D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3D23D-4F61-4572-A489-2A4AFBD21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9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851" y="2492896"/>
            <a:ext cx="9144000" cy="2664296"/>
          </a:xfrm>
        </p:spPr>
        <p:txBody>
          <a:bodyPr>
            <a:normAutofit fontScale="90000"/>
          </a:bodyPr>
          <a:lstStyle/>
          <a:p>
            <a:pPr>
              <a:spcBef>
                <a:spcPts val="2500"/>
              </a:spcBef>
              <a:spcAft>
                <a:spcPts val="2000"/>
              </a:spcAft>
            </a:pPr>
            <a:r>
              <a:rPr lang="ru-RU" sz="3800" b="1" dirty="0" smtClean="0">
                <a:solidFill>
                  <a:srgbClr val="82302E"/>
                </a:solidFill>
              </a:rPr>
              <a:t>ПРОДВИЖЕНИЕ </a:t>
            </a:r>
            <a:br>
              <a:rPr lang="ru-RU" sz="3800" b="1" dirty="0" smtClean="0">
                <a:solidFill>
                  <a:srgbClr val="82302E"/>
                </a:solidFill>
              </a:rPr>
            </a:br>
            <a:r>
              <a:rPr lang="ru-RU" sz="3800" b="1" dirty="0" smtClean="0">
                <a:solidFill>
                  <a:srgbClr val="82302E"/>
                </a:solidFill>
              </a:rPr>
              <a:t>НАЦИОНАЛЬНОЙ ЛИТЕРАТУРЫ </a:t>
            </a:r>
            <a:br>
              <a:rPr lang="ru-RU" sz="3800" b="1" dirty="0" smtClean="0">
                <a:solidFill>
                  <a:srgbClr val="82302E"/>
                </a:solidFill>
              </a:rPr>
            </a:br>
            <a:r>
              <a:rPr lang="ru-RU" sz="3800" b="1" dirty="0" smtClean="0">
                <a:solidFill>
                  <a:srgbClr val="82302E"/>
                </a:solidFill>
              </a:rPr>
              <a:t>В ЭЛЕКТРОННОЙ СРЕДЕ</a:t>
            </a:r>
            <a:br>
              <a:rPr lang="ru-RU" sz="3800" b="1" dirty="0" smtClean="0">
                <a:solidFill>
                  <a:srgbClr val="82302E"/>
                </a:solidFill>
              </a:rPr>
            </a:br>
            <a:r>
              <a:rPr lang="ru-RU" sz="900" b="1" dirty="0" smtClean="0">
                <a:solidFill>
                  <a:srgbClr val="82302E"/>
                </a:solidFill>
              </a:rPr>
              <a:t/>
            </a:r>
            <a:br>
              <a:rPr lang="ru-RU" sz="900" b="1" dirty="0" smtClean="0">
                <a:solidFill>
                  <a:srgbClr val="82302E"/>
                </a:solidFill>
              </a:rPr>
            </a:br>
            <a:r>
              <a:rPr lang="ru-RU" sz="3300" b="1" i="1" dirty="0" smtClean="0">
                <a:solidFill>
                  <a:schemeClr val="accent2">
                    <a:lumMod val="50000"/>
                  </a:schemeClr>
                </a:solidFill>
              </a:rPr>
              <a:t>опыт работы Национальной библиотеки </a:t>
            </a:r>
            <a:br>
              <a:rPr lang="ru-RU" sz="33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300" b="1" i="1" dirty="0" smtClean="0">
                <a:solidFill>
                  <a:schemeClr val="accent2">
                    <a:lumMod val="50000"/>
                  </a:schemeClr>
                </a:solidFill>
              </a:rPr>
              <a:t>Чувашской Республики</a:t>
            </a:r>
            <a:endParaRPr lang="ru-RU" sz="33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/>
          <a:stretch/>
        </p:blipFill>
        <p:spPr>
          <a:xfrm>
            <a:off x="0" y="0"/>
            <a:ext cx="9144000" cy="225960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5733256"/>
            <a:ext cx="9143998" cy="576064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823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Тимофеева Ольга Николаевна</a:t>
            </a:r>
            <a:endParaRPr lang="ru-RU" b="1" dirty="0">
              <a:solidFill>
                <a:srgbClr val="823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" y="2348880"/>
            <a:ext cx="914399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" y="5733256"/>
            <a:ext cx="914399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" y="2276872"/>
            <a:ext cx="914399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" y="6309320"/>
            <a:ext cx="914399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8640"/>
            <a:ext cx="1039370" cy="10393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812360" y="4289432"/>
            <a:ext cx="1333225" cy="256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bchr.ru/images/cover_elnb/kcht_t_00000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3764255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rchives21.ru/home/989/pics/galereya_pamyati/artemev_a_s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963"/>
            <a:ext cx="4000444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23731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2012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00036" y="5391531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Артемьев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2"/>
            <a:ext cx="9251504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fs01.cap.ru/www20/mincult/news/2020/11/05/cb6547e6-adc6-48c3-b0f9-af4f035da0cc/phoca_thumb_l_dsc_11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2" y="4860"/>
            <a:ext cx="8631936" cy="5745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569115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Александра Артемьева,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дочь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народного писателя Чувашии А.С. Артемьева</a:t>
            </a:r>
          </a:p>
        </p:txBody>
      </p:sp>
    </p:spTree>
    <p:extLst>
      <p:ext uri="{BB962C8B-B14F-4D97-AF65-F5344CB8AC3E}">
        <p14:creationId xmlns:p14="http://schemas.microsoft.com/office/powerpoint/2010/main" val="39417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2"/>
            <a:ext cx="9251504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165484"/>
              </p:ext>
            </p:extLst>
          </p:nvPr>
        </p:nvGraphicFramePr>
        <p:xfrm>
          <a:off x="0" y="188640"/>
          <a:ext cx="925150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402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/>
          <a:stretch/>
        </p:blipFill>
        <p:spPr>
          <a:xfrm>
            <a:off x="1" y="27384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/>
          <a:stretch/>
        </p:blipFill>
        <p:spPr>
          <a:xfrm>
            <a:off x="0" y="0"/>
            <a:ext cx="9144000" cy="225960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" y="2276872"/>
            <a:ext cx="914399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2348880"/>
            <a:ext cx="914399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627382" y="3933056"/>
            <a:ext cx="1518203" cy="29249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" y="2988821"/>
            <a:ext cx="91439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4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</a:t>
            </a:r>
            <a:endParaRPr lang="ru-RU" sz="4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861048"/>
            <a:ext cx="91439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Веб-сайт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nbchr.ru</a:t>
            </a:r>
          </a:p>
          <a:p>
            <a:pPr algn="ctr">
              <a:spcBef>
                <a:spcPts val="0"/>
              </a:spcBef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Е-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mail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kray@nbchr.ru</a:t>
            </a:r>
          </a:p>
          <a:p>
            <a:pPr algn="ctr">
              <a:spcBef>
                <a:spcPts val="0"/>
              </a:spcBef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Телефон: +7(8352) 23-02-17</a:t>
            </a:r>
            <a:endParaRPr lang="en-US" sz="3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spcBef>
                <a:spcPts val="0"/>
              </a:spcBef>
            </a:pPr>
            <a:endParaRPr lang="ru-RU" sz="4600" dirty="0">
              <a:solidFill>
                <a:srgbClr val="823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589240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030" name="Picture 6" descr="24.04. Церемония награждения победителей республиканского конкурса «Литературная Чувашия: самая читаемая книга год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3" y="3495003"/>
            <a:ext cx="4356593" cy="29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bchr.ru/images/2019/04/ri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9" y="176699"/>
            <a:ext cx="4157014" cy="29099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13" y="203807"/>
            <a:ext cx="4395850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50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ray09\Downloads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3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9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kray09\Downloads\imgonline-com-ua-Sharpen-TznrylCBH3C1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350"/>
            <a:ext cx="9144000" cy="592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95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kray09\Downloads\imgonline-com-ua-Sharpen-jsE8Crz8SGkhx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13573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nbchr.ru/images/cover_elnb/kcht_t_000004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10" y="2204864"/>
            <a:ext cx="3049675" cy="4548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81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kray09\Download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869289" cy="204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05" y="-99392"/>
            <a:ext cx="9276034" cy="698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05" y="-99392"/>
            <a:ext cx="9276034" cy="155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9123"/>
            <a:ext cx="7671525" cy="570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41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1" y="-41523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kray09\Desktop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6408712" cy="6655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14677"/>
            <a:ext cx="5797070" cy="307966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5"/>
            <a:ext cx="1656184" cy="158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0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kray09\Desktop\25 litchuv2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" y="260648"/>
            <a:ext cx="914199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1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986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" y="105635"/>
            <a:ext cx="1783229" cy="278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flipH="1">
            <a:off x="539552" y="2348880"/>
            <a:ext cx="8640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956</a:t>
            </a:r>
          </a:p>
        </p:txBody>
      </p:sp>
      <p:sp>
        <p:nvSpPr>
          <p:cNvPr id="5" name="TextBox 4"/>
          <p:cNvSpPr txBox="1"/>
          <p:nvPr/>
        </p:nvSpPr>
        <p:spPr>
          <a:xfrm flipV="1">
            <a:off x="3137394" y="2708920"/>
            <a:ext cx="1161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1960</a:t>
            </a:r>
            <a:endParaRPr lang="ru-RU" sz="2800" b="1" dirty="0"/>
          </a:p>
        </p:txBody>
      </p:sp>
      <p:pic>
        <p:nvPicPr>
          <p:cNvPr id="6" name="Picture 2" descr="http://www.nbchr.ru/images/cover_elnb/kcht_t_0000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91" y="506260"/>
            <a:ext cx="1475467" cy="2585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40" y="828764"/>
            <a:ext cx="1633302" cy="2600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50" y="1616030"/>
            <a:ext cx="185446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221473"/>
            <a:ext cx="1730600" cy="2818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65686"/>
            <a:ext cx="1839958" cy="2930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860032" y="75705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Издания книги «Салампи»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(Саламби)</a:t>
            </a:r>
            <a:endParaRPr lang="ru-RU" sz="3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3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А. Артемьева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299" y="3614182"/>
            <a:ext cx="1981385" cy="305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45628" y="3244334"/>
            <a:ext cx="6527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966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8399" y="2708920"/>
            <a:ext cx="6527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960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03909" y="4199026"/>
            <a:ext cx="6527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983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84368" y="4855621"/>
            <a:ext cx="6527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991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77175" y="6275868"/>
            <a:ext cx="6527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6091202"/>
            <a:ext cx="6527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734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58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ПРОДВИЖЕНИЕ  НАЦИОНАЛЬНОЙ ЛИТЕРАТУРЫ  В ЭЛЕКТРОННОЙ СРЕДЕ  опыт работы Национальной библиотеки  Чувашской Республики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Тимофеева</dc:creator>
  <cp:lastModifiedBy>Тимофеева</cp:lastModifiedBy>
  <cp:revision>40</cp:revision>
  <dcterms:created xsi:type="dcterms:W3CDTF">2020-11-05T05:00:46Z</dcterms:created>
  <dcterms:modified xsi:type="dcterms:W3CDTF">2020-11-17T10:41:01Z</dcterms:modified>
</cp:coreProperties>
</file>